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80" r:id="rId2"/>
    <p:sldMasterId id="2147483792" r:id="rId3"/>
    <p:sldMasterId id="2147483804" r:id="rId4"/>
  </p:sldMasterIdLst>
  <p:notesMasterIdLst>
    <p:notesMasterId r:id="rId23"/>
  </p:notesMasterIdLst>
  <p:sldIdLst>
    <p:sldId id="307" r:id="rId5"/>
    <p:sldId id="308" r:id="rId6"/>
    <p:sldId id="337" r:id="rId7"/>
    <p:sldId id="309" r:id="rId8"/>
    <p:sldId id="341" r:id="rId9"/>
    <p:sldId id="310" r:id="rId10"/>
    <p:sldId id="322" r:id="rId11"/>
    <p:sldId id="338" r:id="rId12"/>
    <p:sldId id="339" r:id="rId13"/>
    <p:sldId id="331" r:id="rId14"/>
    <p:sldId id="340" r:id="rId15"/>
    <p:sldId id="333" r:id="rId16"/>
    <p:sldId id="325" r:id="rId17"/>
    <p:sldId id="312" r:id="rId18"/>
    <p:sldId id="336" r:id="rId19"/>
    <p:sldId id="319" r:id="rId20"/>
    <p:sldId id="320" r:id="rId21"/>
    <p:sldId id="326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sr-Latn-RS" sz="2400" dirty="0"/>
              <a:t>ZASTUPLJENOST</a:t>
            </a:r>
            <a:endParaRPr lang="en-US" sz="2400" dirty="0"/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34FD-467C-A111-6D1A74B8366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34FD-467C-A111-6D1A74B83667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5-34FD-467C-A111-6D1A74B83667}"/>
              </c:ext>
            </c:extLst>
          </c:dPt>
          <c:dPt>
            <c:idx val="3"/>
            <c:bubble3D val="0"/>
            <c:spPr>
              <a:solidFill>
                <a:srgbClr val="60B5CC">
                  <a:lumMod val="40000"/>
                  <a:lumOff val="6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7-34FD-467C-A111-6D1A74B83667}"/>
              </c:ext>
            </c:extLst>
          </c:dPt>
          <c:dLbls>
            <c:dLbl>
              <c:idx val="0"/>
              <c:layout>
                <c:manualLayout>
                  <c:x val="-0.1382197190628949"/>
                  <c:y val="-2.2505309691470448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FD-467C-A111-6D1A74B83667}"/>
                </c:ext>
              </c:extLst>
            </c:dLbl>
            <c:dLbl>
              <c:idx val="1"/>
              <c:layout>
                <c:manualLayout>
                  <c:x val="7.9673981724506654E-2"/>
                  <c:y val="-0.15804516885629516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FD-467C-A111-6D1A74B83667}"/>
                </c:ext>
              </c:extLst>
            </c:dLbl>
            <c:dLbl>
              <c:idx val="2"/>
              <c:layout>
                <c:manualLayout>
                  <c:x val="0.10676812967823467"/>
                  <c:y val="2.3328271337393739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FD-467C-A111-6D1A74B83667}"/>
                </c:ext>
              </c:extLst>
            </c:dLbl>
            <c:dLbl>
              <c:idx val="3"/>
              <c:layout>
                <c:manualLayout>
                  <c:x val="7.1285724701079037E-2"/>
                  <c:y val="0.15578532093234398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FD-467C-A111-6D1A74B836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usmeni ispit</c:v>
                </c:pt>
                <c:pt idx="1">
                  <c:v>seminarski/kolokvijum</c:v>
                </c:pt>
                <c:pt idx="2">
                  <c:v>predavanja</c:v>
                </c:pt>
                <c:pt idx="3">
                  <c:v>zadaci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4FD-467C-A111-6D1A74B8366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solidFill>
          <a:schemeClr val="tx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2/14/2026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269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366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0306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0229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3868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6987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8207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105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1157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0329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2031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8508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9713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4736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9180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8622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4120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206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0028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6441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3826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91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70973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3936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692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110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9563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207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74406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6728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9533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90890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875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2/14/2026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174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57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2/14/2026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937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gif"/><Relationship Id="rId9" Type="http://schemas.openxmlformats.org/officeDocument/2006/relationships/image" Target="../media/image23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5587014"/>
            <a:ext cx="6858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b="1" dirty="0">
                <a:solidFill>
                  <a:schemeClr val="tx1"/>
                </a:solidFill>
              </a:rPr>
              <a:t>Metodske jedinice u prolećnom semestru ...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3800" y="76200"/>
            <a:ext cx="4953000" cy="4953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4768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8A344-0FA4-1C00-5304-DAABBA694E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8F29A-2311-C85A-824A-4322F4051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5F7C0B-FBCC-719B-6679-FE8142E5D10A}"/>
              </a:ext>
            </a:extLst>
          </p:cNvPr>
          <p:cNvSpPr/>
          <p:nvPr/>
        </p:nvSpPr>
        <p:spPr>
          <a:xfrm>
            <a:off x="76200" y="1544187"/>
            <a:ext cx="11963400" cy="3736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ZABRANJENO KORIŠĆENJE MOBILNIH TELEFONA TOKOM PREDAVANJA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student koji koristi mobilni telefon za vreme časa  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  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biće udaljen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prve opomene, 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  ili se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obustavlja predavanje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 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D82F89-9ED7-E42A-DB28-92BECCECB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0" y="2514600"/>
            <a:ext cx="4108561" cy="410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88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repeatCount="2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Izrada mesečnih zadataka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2590800"/>
            <a:ext cx="11963400" cy="3418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Mesečni zadaci dostavljaju se isključivo u navedenom roku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zadatak = odgovarajući broj bodova (od 1 do 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sr-Latn-RS" sz="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 primaju se naknadno urađeni zadaci</a:t>
            </a:r>
            <a:endParaRPr kumimoji="0" lang="sr-Latn-RS" sz="24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neurađeni zadatak označava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pet negativnih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bodova (-5)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sr-Latn-RS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975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Kolokvijum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57200" y="1524000"/>
            <a:ext cx="10591800" cy="4214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endParaRPr lang="sr-Latn-RS" b="1" i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sr-Latn-RS" b="1" i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Kolokvijum se radi na pretposlednjem ili poslednjem času u prolećnom semestru</a:t>
            </a:r>
            <a:endParaRPr lang="sr-Latn-RS" sz="2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sr-Latn-RS" sz="400" u="sng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sr-Latn-RS" sz="400" u="sng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Student ne može pristupiti usmenom delu ukoliko nije osvojio prelaznu ocenu na kolokvijumu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sr-Latn-RS" b="1" i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Clr>
                <a:schemeClr val="tx1"/>
              </a:buClr>
              <a:buFont typeface="Symbol"/>
              <a:buChar char=""/>
            </a:pPr>
            <a:r>
              <a:rPr lang="sr-Latn-CS" sz="2400" dirty="0">
                <a:solidFill>
                  <a:srgbClr val="FF0000"/>
                </a:solidFill>
              </a:rPr>
              <a:t> </a:t>
            </a:r>
            <a:r>
              <a:rPr lang="sr-Latn-CS" sz="2400" b="1" u="sng" dirty="0">
                <a:solidFill>
                  <a:prstClr val="black"/>
                </a:solidFill>
              </a:rPr>
              <a:t>Ukoliko student ne izađe ili položi ispit u junskom roku </a:t>
            </a:r>
            <a:r>
              <a:rPr lang="sr-Latn-CS" sz="2400" dirty="0">
                <a:solidFill>
                  <a:prstClr val="black"/>
                </a:solidFill>
              </a:rPr>
              <a:t>– </a:t>
            </a:r>
            <a:r>
              <a:rPr lang="sr-Latn-CS" sz="2400" b="1" u="sng" dirty="0">
                <a:solidFill>
                  <a:srgbClr val="C00000"/>
                </a:solidFill>
              </a:rPr>
              <a:t>obnavlja godinu</a:t>
            </a:r>
            <a:r>
              <a:rPr lang="sr-Latn-CS" sz="2400" dirty="0">
                <a:solidFill>
                  <a:srgbClr val="C00000"/>
                </a:solidFill>
              </a:rPr>
              <a:t>!!!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i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3663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8110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Mesečni zadaci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365601"/>
              </p:ext>
            </p:extLst>
          </p:nvPr>
        </p:nvGraphicFramePr>
        <p:xfrm>
          <a:off x="381000" y="2133600"/>
          <a:ext cx="11506200" cy="355271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036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13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1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5057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3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Zadaci/vežbe – III godina, </a:t>
                      </a: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prolećni semestar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47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73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februar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Produkciona analiza emisije VESTI/DNEVNIK na izabranom primeru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73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mart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Produkcioni plan realizacije emisije IZBORI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790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april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Navesti</a:t>
                      </a:r>
                      <a:r>
                        <a:rPr lang="sr-Latn-RS" sz="24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primarne i sekundarne troškove na zadatom 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476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870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87200" cy="5334000"/>
          </a:xfrm>
        </p:spPr>
        <p:txBody>
          <a:bodyPr>
            <a:normAutofit/>
          </a:bodyPr>
          <a:lstStyle/>
          <a:p>
            <a:pPr marL="688975" lvl="1" indent="-327025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KOLOKVIJUM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809777"/>
              </p:ext>
            </p:extLst>
          </p:nvPr>
        </p:nvGraphicFramePr>
        <p:xfrm>
          <a:off x="723900" y="1981200"/>
          <a:ext cx="10744200" cy="418242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80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641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736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3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Kolokvijum</a:t>
                      </a:r>
                      <a:r>
                        <a:rPr lang="sr-Latn-CS" sz="24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– III godina, </a:t>
                      </a:r>
                      <a:r>
                        <a:rPr lang="sr-Latn-CS" sz="2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prolećni semestar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15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i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Izrada kalkulacije na zadati TV projekat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1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Analiziraj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izračunaj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troškove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proizvodnje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premijernog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emitovanja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TV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emisije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...,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reprizno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emitovanje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ukupne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troškove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proizvodnje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emitovanja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dnevnom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nedeljnom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mesečnom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nivou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631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824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83C68C-AD38-11A1-1ED0-8D6B89C9A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5FACC-7E1C-6E04-22B6-C80FE6491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ED050-09B9-13E9-0DE0-6D782DBE3B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Označavanje rada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F476F6-B37C-A39D-92D8-7717E7BFF7F6}"/>
              </a:ext>
            </a:extLst>
          </p:cNvPr>
          <p:cNvSpPr txBox="1"/>
          <p:nvPr/>
        </p:nvSpPr>
        <p:spPr>
          <a:xfrm>
            <a:off x="1524000" y="2150150"/>
            <a:ext cx="891540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el. dokument (word ili PDF) pre slanja označiti na sledeći način: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godina studija </a:t>
            </a:r>
            <a:r>
              <a:rPr kumimoji="0" lang="sr-Latn-C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(rimsko)</a:t>
            </a:r>
            <a:r>
              <a:rPr kumimoji="0" lang="sr-Latn-C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, ime i prezime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npr: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4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III g Petar Petrović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21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666" y="1543051"/>
            <a:ext cx="9292468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1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2500" y="1524001"/>
            <a:ext cx="9310800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71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601" y="1520671"/>
            <a:ext cx="9542598" cy="5188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633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11000" cy="5257800"/>
          </a:xfrm>
        </p:spPr>
        <p:txBody>
          <a:bodyPr>
            <a:normAutofit fontScale="85000" lnSpcReduction="10000"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b="1" dirty="0">
                <a:latin typeface="Corbel" pitchFamily="34" charset="0"/>
              </a:rPr>
              <a:t>CILJ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200" dirty="0">
              <a:latin typeface="Corbel" pitchFamily="34" charset="0"/>
            </a:endParaRPr>
          </a:p>
          <a:p>
            <a:pPr marL="1174750" lvl="3" indent="-277813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800" dirty="0">
                <a:latin typeface="Corbel" pitchFamily="34" charset="0"/>
              </a:rPr>
              <a:t>Spoznati tehnološki proces proizvodnje i emitovanja </a:t>
            </a:r>
            <a:r>
              <a:rPr lang="sr-Latn-RS" sz="2800" dirty="0">
                <a:latin typeface="Corbel" pitchFamily="34" charset="0"/>
              </a:rPr>
              <a:t>vesti</a:t>
            </a:r>
            <a:r>
              <a:rPr lang="vi-VN" sz="2800" dirty="0">
                <a:latin typeface="Corbel" pitchFamily="34" charset="0"/>
              </a:rPr>
              <a:t>; utvrditi elemente i ustanoviti model izrade kalkulacije troškova proizvodnje i emitovanja TV emisije/TV programa</a:t>
            </a:r>
            <a:endParaRPr lang="sr-Latn-RS" sz="2800" dirty="0">
              <a:latin typeface="Corbel" pitchFamily="34" charset="0"/>
            </a:endParaRP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1900" dirty="0"/>
              <a:t> 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b="1" dirty="0">
                <a:latin typeface="Corbel" pitchFamily="34" charset="0"/>
              </a:rPr>
              <a:t>ISHOD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200" dirty="0">
              <a:latin typeface="Corbel" pitchFamily="34" charset="0"/>
            </a:endParaRPr>
          </a:p>
          <a:p>
            <a:pPr marL="1174750" lvl="3" indent="-2778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CS" sz="2800" dirty="0"/>
              <a:t>Stečena znanja o tehnološkom procesu proizvodnje i emitovanja vesti i izradi kalkulacije proizvodnje i emitovanja TV emisije</a:t>
            </a: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1400" b="1" dirty="0"/>
              <a:t>        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600" b="1" dirty="0"/>
              <a:t>           </a:t>
            </a:r>
            <a:r>
              <a:rPr lang="hr-HR" b="1" dirty="0"/>
              <a:t>Literatura:</a:t>
            </a:r>
            <a:endParaRPr lang="hr-HR" sz="2600" b="1" dirty="0"/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dirty="0"/>
              <a:t>1. Kajganić P. (2010) </a:t>
            </a:r>
            <a:r>
              <a:rPr lang="hr-HR" b="1" dirty="0"/>
              <a:t>TV produkcija 2</a:t>
            </a:r>
            <a:r>
              <a:rPr lang="hr-HR" dirty="0"/>
              <a:t>, ShopMyBook, Puurs, Belgium </a:t>
            </a:r>
          </a:p>
          <a:p>
            <a:pPr marL="1163638" lvl="1" indent="-1778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dirty="0"/>
              <a:t>2. Leksikon (1993) </a:t>
            </a:r>
            <a:r>
              <a:rPr lang="hr-HR" b="1" dirty="0"/>
              <a:t>Leksikon filmskih i TV pojmova 1</a:t>
            </a:r>
            <a:r>
              <a:rPr lang="hr-HR" dirty="0"/>
              <a:t>, Naučna knjiga, Univerzitet umetnosti,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dirty="0"/>
              <a:t>3. Leksikon (1997) </a:t>
            </a:r>
            <a:r>
              <a:rPr lang="hr-HR" b="1" dirty="0"/>
              <a:t>Leksikon filmskih i TV pojmova 2</a:t>
            </a:r>
            <a:r>
              <a:rPr lang="hr-HR" dirty="0"/>
              <a:t>, Univerzitet umetnosti,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6121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11000" cy="5105400"/>
          </a:xfrm>
        </p:spPr>
        <p:txBody>
          <a:bodyPr>
            <a:normAutofit/>
          </a:bodyPr>
          <a:lstStyle/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00" dirty="0"/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00" dirty="0"/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00" dirty="0"/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00" dirty="0"/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STATUS PREDMETA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800" b="1" dirty="0">
              <a:solidFill>
                <a:prstClr val="black"/>
              </a:solidFill>
              <a:latin typeface="Corbel" pitchFamily="34" charset="0"/>
            </a:endParaRPr>
          </a:p>
          <a:p>
            <a:pPr marL="1174750" lvl="3" indent="-277813" algn="just">
              <a:lnSpc>
                <a:spcPct val="120000"/>
              </a:lnSpc>
              <a:spcBef>
                <a:spcPts val="0"/>
              </a:spcBef>
              <a:buClr>
                <a:prstClr val="black"/>
              </a:buClr>
              <a:buSzPct val="80000"/>
              <a:buFont typeface="Arial" pitchFamily="34" charset="0"/>
              <a:buChar char="•"/>
            </a:pPr>
            <a:r>
              <a:rPr lang="sr-Latn-CS" sz="2400" b="1" u="sng" dirty="0">
                <a:solidFill>
                  <a:srgbClr val="C00000"/>
                </a:solidFill>
              </a:rPr>
              <a:t>Glavni predmet </a:t>
            </a:r>
            <a:r>
              <a:rPr lang="sr-Latn-CS" sz="2400" dirty="0">
                <a:solidFill>
                  <a:prstClr val="black"/>
                </a:solidFill>
              </a:rPr>
              <a:t>za studijski program PUM</a:t>
            </a:r>
          </a:p>
          <a:p>
            <a:pPr marL="896937" lvl="3" indent="0" algn="just">
              <a:lnSpc>
                <a:spcPct val="120000"/>
              </a:lnSpc>
              <a:spcBef>
                <a:spcPts val="0"/>
              </a:spcBef>
              <a:buClr>
                <a:prstClr val="black"/>
              </a:buClr>
              <a:buSzPct val="80000"/>
              <a:buNone/>
            </a:pPr>
            <a:r>
              <a:rPr lang="sr-Latn-CS" sz="2400" dirty="0">
                <a:solidFill>
                  <a:prstClr val="black"/>
                </a:solidFill>
              </a:rPr>
              <a:t> </a:t>
            </a:r>
          </a:p>
          <a:p>
            <a:pPr marL="1174750" lvl="3" indent="-277813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CS" sz="2400" dirty="0">
                <a:solidFill>
                  <a:prstClr val="black"/>
                </a:solidFill>
              </a:rPr>
              <a:t>Prvi i jedini rok za polaganje – </a:t>
            </a:r>
            <a:r>
              <a:rPr lang="sr-Latn-CS" sz="2400" b="1" dirty="0">
                <a:solidFill>
                  <a:srgbClr val="C00000"/>
                </a:solidFill>
              </a:rPr>
              <a:t>junski rok!</a:t>
            </a:r>
          </a:p>
          <a:p>
            <a:pPr marL="1174750" lvl="3" indent="-277813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CS" sz="2400" b="1" dirty="0">
              <a:solidFill>
                <a:srgbClr val="C00000"/>
              </a:solidFill>
            </a:endParaRPr>
          </a:p>
          <a:p>
            <a:pPr marL="1174750" lvl="3" indent="-277813" algn="just">
              <a:lnSpc>
                <a:spcPct val="120000"/>
              </a:lnSpc>
              <a:spcBef>
                <a:spcPts val="0"/>
              </a:spcBef>
              <a:buClr>
                <a:prstClr val="black"/>
              </a:buClr>
              <a:buSzPct val="80000"/>
              <a:buFont typeface="Arial" pitchFamily="34" charset="0"/>
              <a:buChar char="•"/>
            </a:pPr>
            <a:r>
              <a:rPr lang="sr-Latn-CS" sz="2400" dirty="0">
                <a:solidFill>
                  <a:srgbClr val="FF0000"/>
                </a:solidFill>
              </a:rPr>
              <a:t> </a:t>
            </a:r>
            <a:r>
              <a:rPr lang="sr-Latn-CS" sz="2400" dirty="0">
                <a:solidFill>
                  <a:prstClr val="black"/>
                </a:solidFill>
              </a:rPr>
              <a:t>Ukoliko student ne izađe ili položi ispit u junskom roku – </a:t>
            </a:r>
            <a:r>
              <a:rPr lang="sr-Latn-CS" sz="2400" b="1" u="sng" dirty="0">
                <a:solidFill>
                  <a:srgbClr val="C00000"/>
                </a:solidFill>
              </a:rPr>
              <a:t>obnavlja godinu</a:t>
            </a:r>
            <a:r>
              <a:rPr lang="sr-Latn-CS" sz="2400" dirty="0">
                <a:solidFill>
                  <a:srgbClr val="C00000"/>
                </a:solidFill>
              </a:rPr>
              <a:t>!!!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71494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8872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vesti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734800" cy="5257800"/>
          </a:xfrm>
        </p:spPr>
        <p:txBody>
          <a:bodyPr>
            <a:normAutofit/>
          </a:bodyPr>
          <a:lstStyle/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2400" dirty="0">
              <a:latin typeface="Corbel" pitchFamily="34" charset="0"/>
            </a:endParaRP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Agencijski servis</a:t>
            </a:r>
            <a:endParaRPr lang="vi-VN" sz="2400" dirty="0">
              <a:latin typeface="Corbel" pitchFamily="34" charset="0"/>
            </a:endParaRP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Zakazivanje/planiranje/snimanje ENG</a:t>
            </a:r>
            <a:endParaRPr lang="vi-VN" sz="2400" dirty="0">
              <a:latin typeface="Corbel" pitchFamily="34" charset="0"/>
            </a:endParaRP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Snimanje agencijskih vesti</a:t>
            </a:r>
            <a:endParaRPr lang="vi-VN" sz="2400" dirty="0">
              <a:latin typeface="Corbel" pitchFamily="34" charset="0"/>
            </a:endParaRP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Montaža / obrada materijala</a:t>
            </a:r>
            <a:endParaRPr lang="vi-VN" sz="2400" dirty="0">
              <a:latin typeface="Corbel" pitchFamily="34" charset="0"/>
            </a:endParaRP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Obrada teksta</a:t>
            </a:r>
            <a:endParaRPr lang="vi-VN" sz="2400" dirty="0">
              <a:latin typeface="Corbel" pitchFamily="34" charset="0"/>
            </a:endParaRP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Priprema aplikacija/kvotera</a:t>
            </a:r>
            <a:endParaRPr lang="vi-VN" sz="24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4601" y="2686811"/>
            <a:ext cx="4869897" cy="241780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0370" y="2577845"/>
            <a:ext cx="5297216" cy="263914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64" y="2294467"/>
            <a:ext cx="4970750" cy="331076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4670" y="2278945"/>
            <a:ext cx="5013436" cy="334229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2216" y="1688846"/>
            <a:ext cx="3306425" cy="496897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0340" y="2307624"/>
            <a:ext cx="5719359" cy="3188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8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0A1A13-B947-9E95-3F62-8F6B14613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F7A1C-84EA-C03E-4D89-43366BFDF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8872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vesti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7692D3-9839-DDC2-62EC-A9D4E6692B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524000"/>
            <a:ext cx="11734800" cy="5257800"/>
          </a:xfrm>
        </p:spPr>
        <p:txBody>
          <a:bodyPr>
            <a:normAutofit/>
          </a:bodyPr>
          <a:lstStyle/>
          <a:p>
            <a:pPr marL="355600" lvl="1" indent="-1778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2200" dirty="0">
              <a:latin typeface="Corbel" pitchFamily="34" charset="0"/>
            </a:endParaRPr>
          </a:p>
          <a:p>
            <a:pPr marL="355600" lvl="1" indent="-1778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2200" dirty="0">
              <a:latin typeface="Corbel" pitchFamily="34" charset="0"/>
            </a:endParaRPr>
          </a:p>
          <a:p>
            <a:pPr marL="628650" lvl="1" indent="-182563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Priprema potpisa</a:t>
            </a:r>
            <a:endParaRPr lang="vi-VN" sz="2400" dirty="0">
              <a:latin typeface="Corbel" pitchFamily="34" charset="0"/>
            </a:endParaRPr>
          </a:p>
          <a:p>
            <a:pPr marL="628650" lvl="1" indent="-182563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Snimanje fono izveštaja</a:t>
            </a:r>
            <a:endParaRPr lang="vi-VN" sz="2400" dirty="0">
              <a:latin typeface="Corbel" pitchFamily="34" charset="0"/>
            </a:endParaRPr>
          </a:p>
          <a:p>
            <a:pPr marL="628650" lvl="1" indent="-182563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Fono uključenje</a:t>
            </a:r>
          </a:p>
          <a:p>
            <a:pPr marL="628650" lvl="1" indent="-182563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Priprema i izrada košuljice</a:t>
            </a:r>
            <a:endParaRPr lang="vi-VN" sz="2400" dirty="0">
              <a:latin typeface="Corbel" pitchFamily="34" charset="0"/>
            </a:endParaRPr>
          </a:p>
          <a:p>
            <a:pPr marL="628650" lvl="1" indent="-182563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Poslednja vest - uživo </a:t>
            </a:r>
            <a:endParaRPr lang="vi-VN" sz="2400" dirty="0">
              <a:latin typeface="Corbel" pitchFamily="34" charset="0"/>
            </a:endParaRPr>
          </a:p>
          <a:p>
            <a:pPr marL="628650" lvl="1" indent="-182563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Živo uključenje</a:t>
            </a:r>
          </a:p>
          <a:p>
            <a:pPr marL="628650" lvl="1" indent="-182563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Poslednja vest - krol</a:t>
            </a:r>
            <a:endParaRPr lang="vi-VN" sz="24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1A7CD4FC-D2B7-41EE-BA12-EC140BC445E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4073" y="1712539"/>
            <a:ext cx="5765284" cy="318806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6579491-92AC-D115-524B-C28FED9501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7389" y="1764011"/>
            <a:ext cx="5297216" cy="397291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236E0ED-3435-C1C0-F98F-6BB00435B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6530" y="1838714"/>
            <a:ext cx="5675589" cy="425669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31E296E-901A-4C04-1BA9-A38CE0B54E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678" y="1965357"/>
            <a:ext cx="4947746" cy="397291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297EEBA-A6C2-F843-C4D9-C976823B4A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2940" y="2069798"/>
            <a:ext cx="5316677" cy="398750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53B23F6-529A-A1AB-2D66-29B31F018DC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0242" y="2021713"/>
            <a:ext cx="6005482" cy="329995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2B2B81D-512B-2B04-B6C0-D9B484A73BB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9852" y="2036507"/>
            <a:ext cx="5586263" cy="4440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600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963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Kalkulacija troškova proizvodnje i emitovanja programa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1658600" cy="5334000"/>
          </a:xfrm>
        </p:spPr>
        <p:txBody>
          <a:bodyPr>
            <a:normAutofit lnSpcReduction="10000"/>
          </a:bodyPr>
          <a:lstStyle/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Elementi kalkulacije</a:t>
            </a:r>
            <a:endParaRPr lang="vi-VN" sz="2400" dirty="0">
              <a:latin typeface="Corbel" pitchFamily="34" charset="0"/>
            </a:endParaRP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Primarni troškovi</a:t>
            </a:r>
            <a:endParaRPr lang="vi-VN" sz="2400" dirty="0">
              <a:latin typeface="Corbel" pitchFamily="34" charset="0"/>
            </a:endParaRP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Sekundarni troškovi</a:t>
            </a:r>
            <a:endParaRPr lang="vi-VN" sz="2400" dirty="0">
              <a:latin typeface="Corbel" pitchFamily="34" charset="0"/>
            </a:endParaRP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Model kalkulacije</a:t>
            </a:r>
            <a:endParaRPr lang="vi-VN" sz="2400" dirty="0">
              <a:latin typeface="Corbel" pitchFamily="34" charset="0"/>
            </a:endParaRP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Ulazni podaci</a:t>
            </a:r>
            <a:endParaRPr lang="vi-VN" sz="2400" dirty="0">
              <a:latin typeface="Corbel" pitchFamily="34" charset="0"/>
            </a:endParaRP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Ostali troškovi</a:t>
            </a:r>
            <a:endParaRPr lang="vi-VN" sz="2400" dirty="0">
              <a:latin typeface="Corbel" pitchFamily="34" charset="0"/>
            </a:endParaRP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Formiranje indeksa za sekundarne troškove</a:t>
            </a:r>
            <a:endParaRPr lang="vi-VN" sz="2400" dirty="0">
              <a:latin typeface="Corbel" pitchFamily="34" charset="0"/>
            </a:endParaRP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solidFill>
                  <a:prstClr val="black"/>
                </a:solidFill>
              </a:rPr>
              <a:t>Registrovanje troškova</a:t>
            </a: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solidFill>
                  <a:prstClr val="black"/>
                </a:solidFill>
              </a:rPr>
              <a:t>Metoda izrade</a:t>
            </a: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solidFill>
                  <a:prstClr val="black"/>
                </a:solidFill>
              </a:rPr>
              <a:t>Analiza troškova</a:t>
            </a:r>
          </a:p>
          <a:p>
            <a:pPr marL="690372" lvl="1" indent="-571500">
              <a:spcBef>
                <a:spcPts val="0"/>
              </a:spcBef>
              <a:buClr>
                <a:srgbClr val="F0AD00"/>
              </a:buClr>
              <a:buSzPct val="80000"/>
              <a:buFont typeface="Arial" pitchFamily="34" charset="0"/>
              <a:buChar char="•"/>
            </a:pPr>
            <a:endParaRPr lang="hr-HR" sz="2000" dirty="0">
              <a:solidFill>
                <a:prstClr val="black"/>
              </a:solidFill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451" y="1911494"/>
            <a:ext cx="3079313" cy="375284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2599" y="2227233"/>
            <a:ext cx="4854845" cy="323332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2663" y="2994227"/>
            <a:ext cx="5497757" cy="242499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831" y="2334900"/>
            <a:ext cx="5311663" cy="353645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5153" y="2296837"/>
            <a:ext cx="5361623" cy="357020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5154" y="3130070"/>
            <a:ext cx="5365646" cy="202082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2660" y="2590209"/>
            <a:ext cx="5679760" cy="301103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5711" y="1507810"/>
            <a:ext cx="3665570" cy="5181988"/>
          </a:xfrm>
          <a:prstGeom prst="rect">
            <a:avLst/>
          </a:prstGeom>
        </p:spPr>
      </p:pic>
      <p:pic>
        <p:nvPicPr>
          <p:cNvPr id="26" name="Content Placeholder 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0656" y="1687761"/>
            <a:ext cx="4037344" cy="4983284"/>
          </a:xfrm>
          <a:prstGeom prst="rect">
            <a:avLst/>
          </a:prstGeom>
        </p:spPr>
      </p:pic>
      <p:pic>
        <p:nvPicPr>
          <p:cNvPr id="27" name="Content Placeholder 4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9410" y="2504555"/>
            <a:ext cx="5363731" cy="380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14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Predispitni bodovi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225CE625-C175-9DFA-B722-1E66A8F486E7}"/>
              </a:ext>
            </a:extLst>
          </p:cNvPr>
          <p:cNvGraphicFramePr>
            <a:graphicFrameLocks/>
          </p:cNvGraphicFramePr>
          <p:nvPr/>
        </p:nvGraphicFramePr>
        <p:xfrm>
          <a:off x="1644650" y="1524000"/>
          <a:ext cx="89027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A28DDE3-8244-708A-1D32-BFF2664DA1B7}"/>
              </a:ext>
            </a:extLst>
          </p:cNvPr>
          <p:cNvSpPr txBox="1"/>
          <p:nvPr/>
        </p:nvSpPr>
        <p:spPr>
          <a:xfrm>
            <a:off x="2316480" y="1980845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usmeni ispit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BDFFC6-A169-35AC-7563-C24FC6DD6C60}"/>
              </a:ext>
            </a:extLst>
          </p:cNvPr>
          <p:cNvSpPr/>
          <p:nvPr/>
        </p:nvSpPr>
        <p:spPr>
          <a:xfrm>
            <a:off x="2133600" y="2114074"/>
            <a:ext cx="152400" cy="164427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79694-E45F-7428-20AB-44CB81059BB2}"/>
              </a:ext>
            </a:extLst>
          </p:cNvPr>
          <p:cNvSpPr txBox="1"/>
          <p:nvPr/>
        </p:nvSpPr>
        <p:spPr>
          <a:xfrm>
            <a:off x="4373880" y="1980843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seminarski/kolokvijum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6689C2-9A01-6A45-72BE-238DA767AEA7}"/>
              </a:ext>
            </a:extLst>
          </p:cNvPr>
          <p:cNvSpPr/>
          <p:nvPr/>
        </p:nvSpPr>
        <p:spPr>
          <a:xfrm>
            <a:off x="4236720" y="2140744"/>
            <a:ext cx="152400" cy="16442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1987EC-76C4-AAC7-CF84-FA2ED08F7555}"/>
              </a:ext>
            </a:extLst>
          </p:cNvPr>
          <p:cNvSpPr txBox="1"/>
          <p:nvPr/>
        </p:nvSpPr>
        <p:spPr>
          <a:xfrm>
            <a:off x="7425690" y="1980843"/>
            <a:ext cx="14909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predavanja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48F232-8BA3-57E3-E4AC-8FB1C9CAFC14}"/>
              </a:ext>
            </a:extLst>
          </p:cNvPr>
          <p:cNvSpPr/>
          <p:nvPr/>
        </p:nvSpPr>
        <p:spPr>
          <a:xfrm>
            <a:off x="7271385" y="2140744"/>
            <a:ext cx="152400" cy="164427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B807F0-639A-2369-6012-EF08FBD5ED4D}"/>
              </a:ext>
            </a:extLst>
          </p:cNvPr>
          <p:cNvSpPr/>
          <p:nvPr/>
        </p:nvSpPr>
        <p:spPr>
          <a:xfrm>
            <a:off x="9067800" y="2174541"/>
            <a:ext cx="152400" cy="1644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179C47-09BF-C26C-01F8-0064A3516516}"/>
              </a:ext>
            </a:extLst>
          </p:cNvPr>
          <p:cNvSpPr txBox="1"/>
          <p:nvPr/>
        </p:nvSpPr>
        <p:spPr>
          <a:xfrm>
            <a:off x="9239885" y="2007513"/>
            <a:ext cx="9709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zadaci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49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Tabela bodova i ocena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20" y="1483854"/>
            <a:ext cx="10575359" cy="318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74" y="4781070"/>
            <a:ext cx="3127252" cy="200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43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1544187"/>
            <a:ext cx="11963400" cy="5692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prisustvo predavanju = 1 bod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kašnjenje na predavanje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vodi se kao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neopravdani izostanak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dozvoljena 3 neopravdana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po semestru 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svaki naredni neopravdani izostanak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vrednuje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 negativnim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bodom (-1)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 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definiše predmetni profesor na osnovu informacije od strane studenta o pojedinačnom izostanku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(ne oseća se dobro, ima lekarski kontrolni pregled, smrtni slučaj u porodici ...)</a:t>
            </a: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od više dana student reguliše dostavljanjem pisanog opravdanja predstavniku katedre PUM koji potom obaveštava sve profesore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matičnih predmeta</a:t>
            </a:r>
          </a:p>
          <a:p>
            <a:pPr marL="56324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opravdani izostanak = 0 bodova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9666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Module">
    <a:maj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odul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7500"/>
              <a:satMod val="137000"/>
            </a:schemeClr>
          </a:gs>
          <a:gs pos="55000">
            <a:schemeClr val="phClr">
              <a:shade val="69000"/>
              <a:satMod val="137000"/>
            </a:schemeClr>
          </a:gs>
          <a:gs pos="100000">
            <a:schemeClr val="phClr">
              <a:shade val="98000"/>
              <a:satMod val="137000"/>
            </a:schemeClr>
          </a:gs>
        </a:gsLst>
        <a:lin ang="16200000" scaled="0"/>
      </a:gradFill>
    </a:fillStyleLst>
    <a:lnStyleLst>
      <a:ln w="6350" cap="rnd" cmpd="sng" algn="ctr">
        <a:solidFill>
          <a:schemeClr val="phClr">
            <a:shade val="95000"/>
            <a:satMod val="105000"/>
          </a:schemeClr>
        </a:solidFill>
        <a:prstDash val="solid"/>
      </a:ln>
      <a:ln w="48000" cap="flat" cmpd="thickThin" algn="ctr">
        <a:solidFill>
          <a:schemeClr val="phClr"/>
        </a:solidFill>
        <a:prstDash val="solid"/>
      </a:ln>
      <a:ln w="48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45000" dist="25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8000"/>
              <a:satMod val="300000"/>
            </a:schemeClr>
          </a:gs>
          <a:gs pos="12000">
            <a:schemeClr val="phClr">
              <a:tint val="48000"/>
              <a:satMod val="300000"/>
            </a:schemeClr>
          </a:gs>
          <a:gs pos="20000">
            <a:schemeClr val="phClr">
              <a:tint val="49000"/>
              <a:satMod val="300000"/>
            </a:schemeClr>
          </a:gs>
          <a:gs pos="100000">
            <a:schemeClr val="phClr">
              <a:shade val="30000"/>
            </a:schemeClr>
          </a:gs>
        </a:gsLst>
        <a:path path="circle">
          <a:fillToRect l="10000" t="-25000" r="10000" b="125000"/>
        </a:path>
      </a:gradFill>
      <a:blipFill>
        <a:blip xmlns:r="http://schemas.openxmlformats.org/officeDocument/2006/relationships" r:embed="rId1">
          <a:duotone>
            <a:schemeClr val="phClr">
              <a:shade val="75000"/>
              <a:satMod val="105000"/>
            </a:schemeClr>
            <a:schemeClr val="phClr">
              <a:tint val="95000"/>
              <a:satMod val="105000"/>
            </a:schemeClr>
          </a:duotone>
        </a:blip>
        <a:tile tx="0" ty="0" sx="38000" sy="38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1761</TotalTime>
  <Words>644</Words>
  <Application>Microsoft Office PowerPoint</Application>
  <PresentationFormat>Widescreen</PresentationFormat>
  <Paragraphs>200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Arial</vt:lpstr>
      <vt:lpstr>Calibri</vt:lpstr>
      <vt:lpstr>Corbel</vt:lpstr>
      <vt:lpstr>Symbol</vt:lpstr>
      <vt:lpstr>Times New Roman</vt:lpstr>
      <vt:lpstr>Wingdings</vt:lpstr>
      <vt:lpstr>Wingdings 2</vt:lpstr>
      <vt:lpstr>Wingdings 3</vt:lpstr>
      <vt:lpstr>Module</vt:lpstr>
      <vt:lpstr>2_Module</vt:lpstr>
      <vt:lpstr>3_Module</vt:lpstr>
      <vt:lpstr>4_Module</vt:lpstr>
      <vt:lpstr>PowerPoint Presentation</vt:lpstr>
      <vt:lpstr>O predmetu ...</vt:lpstr>
      <vt:lpstr>O predmetu ...</vt:lpstr>
      <vt:lpstr>Tehnološki proces proizvodnje i emitovanja vesti</vt:lpstr>
      <vt:lpstr>Tehnološki proces proizvodnje i emitovanja vesti</vt:lpstr>
      <vt:lpstr>Kalkulacija troškova proizvodnje i emitovanja programa</vt:lpstr>
      <vt:lpstr>Predispitni bodovi </vt:lpstr>
      <vt:lpstr>Tabela bodova i ocena</vt:lpstr>
      <vt:lpstr>Prisustvo na času</vt:lpstr>
      <vt:lpstr>Prisustvo na času</vt:lpstr>
      <vt:lpstr>Izrada mesečnih zadataka</vt:lpstr>
      <vt:lpstr>Kolokvijum</vt:lpstr>
      <vt:lpstr>Predispitne obaveze</vt:lpstr>
      <vt:lpstr>Predispitne obaveze</vt:lpstr>
      <vt:lpstr>Predispitne obaveze</vt:lpstr>
      <vt:lpstr>www.tvprodukcija.com</vt:lpstr>
      <vt:lpstr>www.tvprodukcija.com</vt:lpstr>
      <vt:lpstr>www.tvprodukcija.com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498</cp:revision>
  <dcterms:created xsi:type="dcterms:W3CDTF">2006-08-16T00:00:00Z</dcterms:created>
  <dcterms:modified xsi:type="dcterms:W3CDTF">2026-02-14T15:12:59Z</dcterms:modified>
</cp:coreProperties>
</file>